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6" r:id="rId10"/>
    <p:sldId id="262" r:id="rId11"/>
    <p:sldId id="270" r:id="rId12"/>
    <p:sldId id="263" r:id="rId13"/>
    <p:sldId id="271" r:id="rId14"/>
    <p:sldId id="272" r:id="rId15"/>
    <p:sldId id="264" r:id="rId16"/>
    <p:sldId id="268" r:id="rId17"/>
    <p:sldId id="26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2020-04-08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714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2020-04-08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07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2020-04-08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74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2020-04-08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7754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2020-04-08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017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2020-04-08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7431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2020-04-08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438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2020-04-08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35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2020-04-08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647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2020-04-08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030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2020-04-08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9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F6719-9A16-43AF-8F53-67B24FF654E0}" type="datetimeFigureOut">
              <a:rPr lang="ko-KR" altLang="en-US" smtClean="0"/>
              <a:t>2020-04-08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013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jpg"/><Relationship Id="rId17" Type="http://schemas.openxmlformats.org/officeDocument/2006/relationships/image" Target="../media/image4.png"/><Relationship Id="rId2" Type="http://schemas.openxmlformats.org/officeDocument/2006/relationships/image" Target="../media/image20.pn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jpg"/><Relationship Id="rId5" Type="http://schemas.openxmlformats.org/officeDocument/2006/relationships/image" Target="../media/image23.png"/><Relationship Id="rId15" Type="http://schemas.openxmlformats.org/officeDocument/2006/relationships/image" Target="../media/image33.jpg"/><Relationship Id="rId10" Type="http://schemas.openxmlformats.org/officeDocument/2006/relationships/image" Target="../media/image28.jpg"/><Relationship Id="rId4" Type="http://schemas.openxmlformats.org/officeDocument/2006/relationships/image" Target="../media/image22.png"/><Relationship Id="rId9" Type="http://schemas.openxmlformats.org/officeDocument/2006/relationships/image" Target="../media/image27.jpg"/><Relationship Id="rId1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oHyun-Lee/BraTs/tree/master/keras" TargetMode="External"/><Relationship Id="rId2" Type="http://schemas.openxmlformats.org/officeDocument/2006/relationships/hyperlink" Target="https://github.com/JooHyun-Lee/Bra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edicaldecathlon.com/" TargetMode="External"/><Relationship Id="rId2" Type="http://schemas.openxmlformats.org/officeDocument/2006/relationships/hyperlink" Target="https://www.smir.ch/BRATS/Start201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times" panose="02020603050405020304" pitchFamily="18" charset="0"/>
                <a:cs typeface="times" panose="02020603050405020304" pitchFamily="18" charset="0"/>
              </a:rPr>
              <a:t>Brain Tumor Segmentation (BraTs)</a:t>
            </a:r>
            <a:endParaRPr lang="ko-KR" altLang="en-US" sz="3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153973"/>
            <a:ext cx="9144000" cy="2387599"/>
          </a:xfrm>
        </p:spPr>
        <p:txBody>
          <a:bodyPr>
            <a:normAutofit/>
          </a:bodyPr>
          <a:lstStyle/>
          <a:p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r"/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JooHyun Lee</a:t>
            </a:r>
          </a:p>
          <a:p>
            <a:pPr algn="r"/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Seoul National University</a:t>
            </a:r>
          </a:p>
          <a:p>
            <a:pPr algn="r"/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87351-572A-4785-B0DB-6772A8C706B8}"/>
              </a:ext>
            </a:extLst>
          </p:cNvPr>
          <p:cNvSpPr txBox="1"/>
          <p:nvPr/>
        </p:nvSpPr>
        <p:spPr>
          <a:xfrm>
            <a:off x="10888642" y="132528"/>
            <a:ext cx="121308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32C84"/>
                </a:solidFill>
              </a:rPr>
              <a:t>SEOUL</a:t>
            </a:r>
            <a:br>
              <a:rPr lang="en-US" altLang="ko-KR" sz="1600" b="1" dirty="0">
                <a:solidFill>
                  <a:srgbClr val="032C84"/>
                </a:solidFill>
              </a:rPr>
            </a:br>
            <a:endParaRPr lang="en-US" altLang="ko-KR" sz="200" b="1" dirty="0">
              <a:solidFill>
                <a:srgbClr val="032C84"/>
              </a:solidFill>
            </a:endParaRPr>
          </a:p>
          <a:p>
            <a:r>
              <a:rPr lang="en-US" altLang="ko-KR" sz="1400" dirty="0">
                <a:solidFill>
                  <a:srgbClr val="032C84"/>
                </a:solidFill>
              </a:rPr>
              <a:t>NATIONAL</a:t>
            </a:r>
            <a:endParaRPr lang="en-US" altLang="ko-KR" sz="1100" dirty="0">
              <a:solidFill>
                <a:srgbClr val="032C84"/>
              </a:solidFill>
            </a:endParaRPr>
          </a:p>
          <a:p>
            <a:endParaRPr lang="en-US" altLang="ko-KR" sz="200" dirty="0">
              <a:solidFill>
                <a:srgbClr val="032C84"/>
              </a:solidFill>
            </a:endParaRPr>
          </a:p>
          <a:p>
            <a:r>
              <a:rPr lang="en-US" altLang="ko-KR" sz="1200" dirty="0">
                <a:solidFill>
                  <a:srgbClr val="032C84"/>
                </a:solidFill>
              </a:rPr>
              <a:t>UNIVERSITY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16A57E-7881-465A-8380-A2533EFCC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9" y="202077"/>
            <a:ext cx="2982920" cy="1071048"/>
          </a:xfrm>
          <a:prstGeom prst="rect">
            <a:avLst/>
          </a:prstGeom>
        </p:spPr>
      </p:pic>
      <p:pic>
        <p:nvPicPr>
          <p:cNvPr id="6" name="Picture 2" descr="Image result for ì¤ì ì»´êµì¤ ìì¸ë ë¡ê³ ">
            <a:extLst>
              <a:ext uri="{FF2B5EF4-FFF2-40B4-BE49-F238E27FC236}">
                <a16:creationId xmlns:a16="http://schemas.microsoft.com/office/drawing/2014/main" id="{603EF86F-666E-4857-A113-99F855D00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550" y="66022"/>
            <a:ext cx="837843" cy="11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7BF297-BE29-4576-B654-1321709C3CA2}"/>
              </a:ext>
            </a:extLst>
          </p:cNvPr>
          <p:cNvSpPr txBox="1"/>
          <p:nvPr/>
        </p:nvSpPr>
        <p:spPr>
          <a:xfrm>
            <a:off x="8685532" y="6253856"/>
            <a:ext cx="348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JooHyun Lee (dlee110600@gmail.com)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406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1181402"/>
              </p:ext>
            </p:extLst>
          </p:nvPr>
        </p:nvGraphicFramePr>
        <p:xfrm>
          <a:off x="1176982" y="2200996"/>
          <a:ext cx="9459096" cy="1985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8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7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7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00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446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DSC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Method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Data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Grade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Complete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Core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Enhancing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Pytorch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Cross-Validation on BRATS 2016-2017 Training Datasets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Combined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0.87</a:t>
                      </a:r>
                      <a:endParaRPr lang="ko-KR" altLang="en-US" sz="12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0.84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 (0.50)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Keras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Cross-Validation on BRATS 2016-2017 Training Datasets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Combined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0.82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0.81</a:t>
                      </a:r>
                      <a:endParaRPr lang="ko-KR" altLang="en-US" sz="1200" b="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0.62</a:t>
                      </a:r>
                      <a:endParaRPr lang="ko-KR" altLang="en-US" sz="1200" b="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Paper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Cross-Validation on BRATS</a:t>
                      </a:r>
                      <a:r>
                        <a:rPr lang="en-US" altLang="ko-KR" sz="1200" baseline="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2015 Training Datasets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Combined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0.86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0.86</a:t>
                      </a:r>
                      <a:endParaRPr lang="ko-KR" altLang="en-US" sz="12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0.65</a:t>
                      </a:r>
                      <a:endParaRPr lang="ko-KR" altLang="en-US" sz="12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3D0763DC-1FCE-43AE-9119-A04F150E6B63}"/>
              </a:ext>
            </a:extLst>
          </p:cNvPr>
          <p:cNvSpPr/>
          <p:nvPr/>
        </p:nvSpPr>
        <p:spPr>
          <a:xfrm flipV="1">
            <a:off x="0" y="-2"/>
            <a:ext cx="12192000" cy="1293507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2944F-8193-4A8D-9762-0D46CE502035}"/>
              </a:ext>
            </a:extLst>
          </p:cNvPr>
          <p:cNvSpPr txBox="1"/>
          <p:nvPr/>
        </p:nvSpPr>
        <p:spPr>
          <a:xfrm>
            <a:off x="10482455" y="16616"/>
            <a:ext cx="1580914" cy="1184940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300" b="1" dirty="0">
                <a:solidFill>
                  <a:schemeClr val="bg1"/>
                </a:solidFill>
              </a:rPr>
              <a:t>SEOUL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NATIONAL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UNIVERSITY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0285D0-D42F-4FE8-9F5E-CF6A9E12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753" y="46349"/>
            <a:ext cx="1195637" cy="1200049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6CF19641-2DD7-4965-AAF8-55A482A4EAC4}"/>
              </a:ext>
            </a:extLst>
          </p:cNvPr>
          <p:cNvSpPr txBox="1">
            <a:spLocks/>
          </p:cNvSpPr>
          <p:nvPr/>
        </p:nvSpPr>
        <p:spPr>
          <a:xfrm>
            <a:off x="457200" y="-16032"/>
            <a:ext cx="11734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+mn-lt"/>
                <a:cs typeface="times" panose="02020603050405020304" pitchFamily="18" charset="0"/>
              </a:rPr>
              <a:t>Results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CB7E0-090A-4597-8157-AE560903CA7A}"/>
              </a:ext>
            </a:extLst>
          </p:cNvPr>
          <p:cNvSpPr txBox="1"/>
          <p:nvPr/>
        </p:nvSpPr>
        <p:spPr>
          <a:xfrm>
            <a:off x="8685532" y="6253856"/>
            <a:ext cx="348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JooHyun Lee (dlee110600@gmail.com)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29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2"/>
          <p:cNvSpPr txBox="1">
            <a:spLocks/>
          </p:cNvSpPr>
          <p:nvPr/>
        </p:nvSpPr>
        <p:spPr>
          <a:xfrm>
            <a:off x="446511" y="1408669"/>
            <a:ext cx="10902778" cy="544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dirty="0">
                <a:latin typeface="times" panose="02020603050405020304" pitchFamily="18" charset="0"/>
                <a:cs typeface="times" panose="02020603050405020304" pitchFamily="18" charset="0"/>
              </a:rPr>
              <a:t>	            Image                 Ground-Truth          Prediction		    Image                 Ground-Truth          Prediction</a:t>
            </a:r>
          </a:p>
          <a:p>
            <a:pPr marL="0" indent="0">
              <a:buNone/>
            </a:pPr>
            <a:r>
              <a:rPr lang="en-US" altLang="ko-KR" sz="1500" dirty="0">
                <a:latin typeface="times" panose="02020603050405020304" pitchFamily="18" charset="0"/>
                <a:cs typeface="times" panose="02020603050405020304" pitchFamily="18" charset="0"/>
              </a:rPr>
              <a:t>		</a:t>
            </a:r>
          </a:p>
          <a:p>
            <a:pPr marL="0" indent="0">
              <a:buNone/>
            </a:pPr>
            <a:r>
              <a:rPr lang="en-US" altLang="ko-KR" sz="1500" dirty="0">
                <a:latin typeface="times" panose="02020603050405020304" pitchFamily="18" charset="0"/>
                <a:cs typeface="times" panose="02020603050405020304" pitchFamily="18" charset="0"/>
              </a:rPr>
              <a:t>Complete</a:t>
            </a: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500" dirty="0">
                <a:latin typeface="times" panose="02020603050405020304" pitchFamily="18" charset="0"/>
                <a:cs typeface="times" panose="02020603050405020304" pitchFamily="18" charset="0"/>
              </a:rPr>
              <a:t>Core</a:t>
            </a: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500" dirty="0">
                <a:latin typeface="times" panose="02020603050405020304" pitchFamily="18" charset="0"/>
                <a:cs typeface="times" panose="02020603050405020304" pitchFamily="18" charset="0"/>
              </a:rPr>
              <a:t>Enhancing</a:t>
            </a:r>
          </a:p>
          <a:p>
            <a:pPr marL="0" indent="0">
              <a:buNone/>
            </a:pPr>
            <a:endParaRPr lang="en-US" altLang="ko-KR" sz="13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3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300" dirty="0">
                <a:latin typeface="times" panose="02020603050405020304" pitchFamily="18" charset="0"/>
                <a:cs typeface="times" panose="02020603050405020304" pitchFamily="18" charset="0"/>
              </a:rPr>
              <a:t>		      			</a:t>
            </a:r>
          </a:p>
          <a:p>
            <a:pPr marL="0" indent="0">
              <a:buNone/>
            </a:pPr>
            <a:endParaRPr lang="en-US" altLang="ko-KR" sz="13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694729" y="1826973"/>
            <a:ext cx="4354525" cy="2908642"/>
            <a:chOff x="3198340" y="3014363"/>
            <a:chExt cx="5389556" cy="3600000"/>
          </a:xfrm>
        </p:grpSpPr>
        <p:grpSp>
          <p:nvGrpSpPr>
            <p:cNvPr id="5" name="그룹 4"/>
            <p:cNvGrpSpPr/>
            <p:nvPr/>
          </p:nvGrpSpPr>
          <p:grpSpPr>
            <a:xfrm>
              <a:off x="3198340" y="3014363"/>
              <a:ext cx="5389556" cy="1800000"/>
              <a:chOff x="224481" y="3426255"/>
              <a:chExt cx="5389556" cy="180000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24481" y="3426255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4037" y="3426255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481" y="3426255"/>
                <a:ext cx="1800000" cy="1800000"/>
              </a:xfrm>
              <a:prstGeom prst="rect">
                <a:avLst/>
              </a:prstGeom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3198340" y="4814363"/>
              <a:ext cx="5389556" cy="1800000"/>
              <a:chOff x="5735529" y="3637005"/>
              <a:chExt cx="5400000" cy="180000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35529" y="3637005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35529" y="3637005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5529" y="3637005"/>
                <a:ext cx="1800000" cy="1800000"/>
              </a:xfrm>
              <a:prstGeom prst="rect">
                <a:avLst/>
              </a:prstGeom>
            </p:spPr>
          </p:pic>
        </p:grpSp>
      </p:grpSp>
      <p:pic>
        <p:nvPicPr>
          <p:cNvPr id="13" name="내용 개체 틀 12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81" y="1826973"/>
            <a:ext cx="1440000" cy="14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81" y="1826973"/>
            <a:ext cx="1440000" cy="144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281" y="1826973"/>
            <a:ext cx="1440000" cy="144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81" y="3266973"/>
            <a:ext cx="1440000" cy="144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771" y="3266973"/>
            <a:ext cx="1440000" cy="144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09" y="3266973"/>
            <a:ext cx="1440000" cy="144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771" y="4706162"/>
            <a:ext cx="1440000" cy="144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737" y="4706973"/>
            <a:ext cx="1440000" cy="144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55" y="4706162"/>
            <a:ext cx="1440000" cy="1440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DC3336-53F9-4560-9471-9B61E5A3698A}"/>
              </a:ext>
            </a:extLst>
          </p:cNvPr>
          <p:cNvSpPr/>
          <p:nvPr/>
        </p:nvSpPr>
        <p:spPr>
          <a:xfrm flipV="1">
            <a:off x="0" y="-2"/>
            <a:ext cx="12192000" cy="1293507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94C8B9-9322-4C90-8C2F-266D76860D7E}"/>
              </a:ext>
            </a:extLst>
          </p:cNvPr>
          <p:cNvSpPr txBox="1"/>
          <p:nvPr/>
        </p:nvSpPr>
        <p:spPr>
          <a:xfrm>
            <a:off x="10482455" y="16616"/>
            <a:ext cx="1580914" cy="1184940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300" b="1" dirty="0">
                <a:solidFill>
                  <a:schemeClr val="bg1"/>
                </a:solidFill>
              </a:rPr>
              <a:t>SEOUL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NATIONAL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UNIVERSITY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A07018A-DC8A-4854-8E84-CBE8FDB44C7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97753" y="46349"/>
            <a:ext cx="1195637" cy="1200049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5DC132B2-B5BB-445B-B702-0F10A2A784DB}"/>
              </a:ext>
            </a:extLst>
          </p:cNvPr>
          <p:cNvSpPr txBox="1">
            <a:spLocks/>
          </p:cNvSpPr>
          <p:nvPr/>
        </p:nvSpPr>
        <p:spPr>
          <a:xfrm>
            <a:off x="457200" y="-16032"/>
            <a:ext cx="11734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+mn-lt"/>
                <a:cs typeface="times" panose="02020603050405020304" pitchFamily="18" charset="0"/>
              </a:rPr>
              <a:t>Results (2D)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A8D9EC-463C-47FF-825D-BD2FCE634463}"/>
              </a:ext>
            </a:extLst>
          </p:cNvPr>
          <p:cNvSpPr txBox="1"/>
          <p:nvPr/>
        </p:nvSpPr>
        <p:spPr>
          <a:xfrm>
            <a:off x="8685532" y="6253856"/>
            <a:ext cx="348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JooHyun Lee (dlee110600@gmail.com)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355647-47A9-4AFC-9670-6741DF13D04B}"/>
              </a:ext>
            </a:extLst>
          </p:cNvPr>
          <p:cNvSpPr/>
          <p:nvPr/>
        </p:nvSpPr>
        <p:spPr>
          <a:xfrm>
            <a:off x="7503406" y="6082809"/>
            <a:ext cx="31886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&lt; Segmentations using </a:t>
            </a:r>
            <a:r>
              <a:rPr lang="en-US" altLang="ko-KR" sz="2000" b="1" u="sng" dirty="0" err="1">
                <a:latin typeface="times" panose="02020603050405020304" pitchFamily="18" charset="0"/>
                <a:cs typeface="times" panose="02020603050405020304" pitchFamily="18" charset="0"/>
              </a:rPr>
              <a:t>Keras</a:t>
            </a:r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 &gt;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9B586B-458C-4630-8C1E-38A4CF665E07}"/>
              </a:ext>
            </a:extLst>
          </p:cNvPr>
          <p:cNvSpPr/>
          <p:nvPr/>
        </p:nvSpPr>
        <p:spPr>
          <a:xfrm>
            <a:off x="2172551" y="6053801"/>
            <a:ext cx="33988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&lt; Segmentations using </a:t>
            </a:r>
            <a:r>
              <a:rPr lang="en-US" altLang="ko-KR" sz="2000" b="1" u="sng" dirty="0" err="1">
                <a:latin typeface="times" panose="02020603050405020304" pitchFamily="18" charset="0"/>
                <a:cs typeface="times" panose="02020603050405020304" pitchFamily="18" charset="0"/>
              </a:rPr>
              <a:t>Pytorch</a:t>
            </a:r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 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844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865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u="sng" dirty="0">
                <a:latin typeface="times" panose="02020603050405020304" pitchFamily="18" charset="0"/>
                <a:cs typeface="times" panose="02020603050405020304" pitchFamily="18" charset="0"/>
              </a:rPr>
              <a:t>Complete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           Ground Truth	                    Prediction	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&lt; Complete Segmentations using Brain MRI (FLAIR) &gt;</a:t>
            </a:r>
          </a:p>
          <a:p>
            <a:pPr marL="0" indent="0">
              <a:buNone/>
            </a:pP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560375" y="3201344"/>
            <a:ext cx="4381500" cy="2209800"/>
            <a:chOff x="1182060" y="1791494"/>
            <a:chExt cx="4381500" cy="22098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060" y="1791494"/>
              <a:ext cx="2190750" cy="22098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810" y="1791494"/>
              <a:ext cx="2190750" cy="2209800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38200" y="3201344"/>
            <a:ext cx="4381500" cy="2209800"/>
            <a:chOff x="6870615" y="1690688"/>
            <a:chExt cx="4381500" cy="22098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615" y="1690688"/>
              <a:ext cx="2190750" cy="22098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1365" y="1690688"/>
              <a:ext cx="2190750" cy="2209800"/>
            </a:xfrm>
            <a:prstGeom prst="rect">
              <a:avLst/>
            </a:prstGeom>
          </p:spPr>
        </p:pic>
      </p:grpSp>
      <p:sp>
        <p:nvSpPr>
          <p:cNvPr id="10" name="내용 개체 틀 2"/>
          <p:cNvSpPr txBox="1">
            <a:spLocks/>
          </p:cNvSpPr>
          <p:nvPr/>
        </p:nvSpPr>
        <p:spPr>
          <a:xfrm>
            <a:off x="6318424" y="1825625"/>
            <a:ext cx="48654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u="sng" dirty="0">
                <a:latin typeface="times" panose="02020603050405020304" pitchFamily="18" charset="0"/>
                <a:cs typeface="times" panose="02020603050405020304" pitchFamily="18" charset="0"/>
              </a:rPr>
              <a:t>Core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                   Ground Truth	                       Prediction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&lt; Core Segmentation using Brain MRI (FLAIR&gt;</a:t>
            </a:r>
          </a:p>
          <a:p>
            <a:pPr marL="0" indent="0" algn="r">
              <a:buNone/>
            </a:pPr>
            <a:endParaRPr lang="ko-KR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58452" y="1640322"/>
            <a:ext cx="3248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u="sng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Use Slide-Show to watch 3D Images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38AB4C-C9D2-4F08-9EE8-34BEC2E7C111}"/>
              </a:ext>
            </a:extLst>
          </p:cNvPr>
          <p:cNvSpPr/>
          <p:nvPr/>
        </p:nvSpPr>
        <p:spPr>
          <a:xfrm flipV="1">
            <a:off x="0" y="-2"/>
            <a:ext cx="12192000" cy="1293507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2A10ED-16FD-4BDF-B83B-DBDEB1B30606}"/>
              </a:ext>
            </a:extLst>
          </p:cNvPr>
          <p:cNvSpPr txBox="1"/>
          <p:nvPr/>
        </p:nvSpPr>
        <p:spPr>
          <a:xfrm>
            <a:off x="10482455" y="16616"/>
            <a:ext cx="1580914" cy="1184940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300" b="1" dirty="0">
                <a:solidFill>
                  <a:schemeClr val="bg1"/>
                </a:solidFill>
              </a:rPr>
              <a:t>SEOUL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NATIONAL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UNIVERSITY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F3F9CBB-B2C4-4B64-A561-E92090BA3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7753" y="46349"/>
            <a:ext cx="1195637" cy="1200049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91E2BA12-A84F-4A30-AB42-EF8AF1A7827E}"/>
              </a:ext>
            </a:extLst>
          </p:cNvPr>
          <p:cNvSpPr txBox="1">
            <a:spLocks/>
          </p:cNvSpPr>
          <p:nvPr/>
        </p:nvSpPr>
        <p:spPr>
          <a:xfrm>
            <a:off x="457200" y="-16032"/>
            <a:ext cx="11734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+mn-lt"/>
                <a:cs typeface="times" panose="02020603050405020304" pitchFamily="18" charset="0"/>
              </a:rPr>
              <a:t>Results (3D, </a:t>
            </a:r>
            <a:r>
              <a:rPr lang="en-US" altLang="ko-KR" b="1" dirty="0" err="1">
                <a:solidFill>
                  <a:schemeClr val="bg1"/>
                </a:solidFill>
                <a:latin typeface="+mn-lt"/>
                <a:cs typeface="times" panose="02020603050405020304" pitchFamily="18" charset="0"/>
              </a:rPr>
              <a:t>PyTorch</a:t>
            </a:r>
            <a:r>
              <a:rPr lang="en-US" altLang="ko-KR" b="1" dirty="0">
                <a:solidFill>
                  <a:schemeClr val="bg1"/>
                </a:solidFill>
                <a:latin typeface="+mn-lt"/>
                <a:cs typeface="times" panose="02020603050405020304" pitchFamily="18" charset="0"/>
              </a:rPr>
              <a:t>) 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B383D3-6A81-4030-9EAE-A54FB62F36DA}"/>
              </a:ext>
            </a:extLst>
          </p:cNvPr>
          <p:cNvSpPr txBox="1"/>
          <p:nvPr/>
        </p:nvSpPr>
        <p:spPr>
          <a:xfrm>
            <a:off x="8685532" y="6253856"/>
            <a:ext cx="348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JooHyun Lee (dlee110600@gmail.com)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02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 txBox="1">
            <a:spLocks/>
          </p:cNvSpPr>
          <p:nvPr/>
        </p:nvSpPr>
        <p:spPr>
          <a:xfrm>
            <a:off x="6318424" y="1825625"/>
            <a:ext cx="48654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u="sng" dirty="0">
                <a:latin typeface="times" panose="02020603050405020304" pitchFamily="18" charset="0"/>
                <a:cs typeface="times" panose="02020603050405020304" pitchFamily="18" charset="0"/>
              </a:rPr>
              <a:t>Core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                   Ground Truth	                       Prediction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&lt; Core Segmentation using Brain MRI (FLAIR&gt;</a:t>
            </a:r>
          </a:p>
          <a:p>
            <a:pPr marL="0" indent="0" algn="r">
              <a:buNone/>
            </a:pPr>
            <a:endParaRPr lang="ko-KR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865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u="sng" dirty="0">
                <a:latin typeface="times" panose="02020603050405020304" pitchFamily="18" charset="0"/>
                <a:cs typeface="times" panose="02020603050405020304" pitchFamily="18" charset="0"/>
              </a:rPr>
              <a:t>Complete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           Ground Truth	                    Prediction	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&lt; Complete Segmentations using Brain MRI (FLAIR) &gt;</a:t>
            </a:r>
          </a:p>
          <a:p>
            <a:pPr marL="0" indent="0">
              <a:buNone/>
            </a:pP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418" y="3208295"/>
            <a:ext cx="2190750" cy="22193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68" y="3208294"/>
            <a:ext cx="2190750" cy="22193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129" y="3208294"/>
            <a:ext cx="2190750" cy="22193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79" y="3208294"/>
            <a:ext cx="2190750" cy="22193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AA568A-0824-4A9D-A4EA-117E677FDF39}"/>
              </a:ext>
            </a:extLst>
          </p:cNvPr>
          <p:cNvSpPr/>
          <p:nvPr/>
        </p:nvSpPr>
        <p:spPr>
          <a:xfrm flipV="1">
            <a:off x="0" y="-2"/>
            <a:ext cx="12192000" cy="1293507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6D46F-109B-4B8E-95C4-F3F947F89ADC}"/>
              </a:ext>
            </a:extLst>
          </p:cNvPr>
          <p:cNvSpPr txBox="1"/>
          <p:nvPr/>
        </p:nvSpPr>
        <p:spPr>
          <a:xfrm>
            <a:off x="10482455" y="16616"/>
            <a:ext cx="1580914" cy="1184940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300" b="1" dirty="0">
                <a:solidFill>
                  <a:schemeClr val="bg1"/>
                </a:solidFill>
              </a:rPr>
              <a:t>SEOUL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NATIONAL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UNIVERSITY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D3F4D59-E534-4522-9F5E-0AD2BAE4F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7753" y="46349"/>
            <a:ext cx="1195637" cy="1200049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4DFC2CEE-58C6-4C18-915E-E61B7ACF312C}"/>
              </a:ext>
            </a:extLst>
          </p:cNvPr>
          <p:cNvSpPr txBox="1">
            <a:spLocks/>
          </p:cNvSpPr>
          <p:nvPr/>
        </p:nvSpPr>
        <p:spPr>
          <a:xfrm>
            <a:off x="457200" y="-16032"/>
            <a:ext cx="11734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+mn-lt"/>
                <a:cs typeface="times" panose="02020603050405020304" pitchFamily="18" charset="0"/>
              </a:rPr>
              <a:t>Results (3D, </a:t>
            </a:r>
            <a:r>
              <a:rPr lang="en-US" altLang="ko-KR" b="1" dirty="0" err="1">
                <a:solidFill>
                  <a:schemeClr val="bg1"/>
                </a:solidFill>
                <a:latin typeface="+mn-lt"/>
                <a:cs typeface="times" panose="02020603050405020304" pitchFamily="18" charset="0"/>
              </a:rPr>
              <a:t>Keras</a:t>
            </a:r>
            <a:r>
              <a:rPr lang="en-US" altLang="ko-KR" b="1" dirty="0">
                <a:solidFill>
                  <a:schemeClr val="bg1"/>
                </a:solidFill>
                <a:latin typeface="+mn-lt"/>
                <a:cs typeface="times" panose="02020603050405020304" pitchFamily="18" charset="0"/>
              </a:rPr>
              <a:t>)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4335DF-5E4A-4304-BDB5-8394B3595B2D}"/>
              </a:ext>
            </a:extLst>
          </p:cNvPr>
          <p:cNvSpPr txBox="1"/>
          <p:nvPr/>
        </p:nvSpPr>
        <p:spPr>
          <a:xfrm>
            <a:off x="8858452" y="1640322"/>
            <a:ext cx="3248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u="sng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Use Slide-Show to watch 3D Images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406B44-ECF7-43B2-BF7B-73C912DD2CB1}"/>
              </a:ext>
            </a:extLst>
          </p:cNvPr>
          <p:cNvSpPr txBox="1"/>
          <p:nvPr/>
        </p:nvSpPr>
        <p:spPr>
          <a:xfrm>
            <a:off x="8685532" y="6253856"/>
            <a:ext cx="348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JooHyun Lee (dlee110600@gmail.com)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199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63298" y="2168108"/>
            <a:ext cx="4865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u="sng" dirty="0">
                <a:latin typeface="times" panose="02020603050405020304" pitchFamily="18" charset="0"/>
                <a:cs typeface="times" panose="02020603050405020304" pitchFamily="18" charset="0"/>
              </a:rPr>
              <a:t>Enhancing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           Ground Truth	                    Prediction	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&lt; Complete Segmentations using Brain MRI (T1c) &gt;</a:t>
            </a:r>
          </a:p>
          <a:p>
            <a:pPr marL="0" indent="0">
              <a:buNone/>
            </a:pP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45" y="3603709"/>
            <a:ext cx="2190750" cy="2219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61" y="3603708"/>
            <a:ext cx="2190750" cy="22193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CA58815-3F71-4ED9-A645-B83B46776DFF}"/>
              </a:ext>
            </a:extLst>
          </p:cNvPr>
          <p:cNvSpPr/>
          <p:nvPr/>
        </p:nvSpPr>
        <p:spPr>
          <a:xfrm flipV="1">
            <a:off x="0" y="-2"/>
            <a:ext cx="12192000" cy="1293507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2390B-6655-40C8-9BD1-F8238114DF2A}"/>
              </a:ext>
            </a:extLst>
          </p:cNvPr>
          <p:cNvSpPr txBox="1"/>
          <p:nvPr/>
        </p:nvSpPr>
        <p:spPr>
          <a:xfrm>
            <a:off x="10482455" y="16616"/>
            <a:ext cx="1580914" cy="1184940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300" b="1" dirty="0">
                <a:solidFill>
                  <a:schemeClr val="bg1"/>
                </a:solidFill>
              </a:rPr>
              <a:t>SEOUL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NATIONAL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UNIVERSITY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8B0C50-8228-4530-ACBD-3F0BC4DA1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753" y="46349"/>
            <a:ext cx="1195637" cy="1200049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C6230BBB-5F97-4C37-9359-188A4F335809}"/>
              </a:ext>
            </a:extLst>
          </p:cNvPr>
          <p:cNvSpPr txBox="1">
            <a:spLocks/>
          </p:cNvSpPr>
          <p:nvPr/>
        </p:nvSpPr>
        <p:spPr>
          <a:xfrm>
            <a:off x="457200" y="-16032"/>
            <a:ext cx="11734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+mn-lt"/>
                <a:cs typeface="times" panose="02020603050405020304" pitchFamily="18" charset="0"/>
              </a:rPr>
              <a:t>Results (3D, </a:t>
            </a:r>
            <a:r>
              <a:rPr lang="en-US" altLang="ko-KR" b="1" dirty="0" err="1">
                <a:solidFill>
                  <a:schemeClr val="bg1"/>
                </a:solidFill>
                <a:latin typeface="+mn-lt"/>
                <a:cs typeface="times" panose="02020603050405020304" pitchFamily="18" charset="0"/>
              </a:rPr>
              <a:t>Keras</a:t>
            </a:r>
            <a:r>
              <a:rPr lang="en-US" altLang="ko-KR" b="1" dirty="0">
                <a:solidFill>
                  <a:schemeClr val="bg1"/>
                </a:solidFill>
                <a:latin typeface="+mn-lt"/>
                <a:cs typeface="times" panose="02020603050405020304" pitchFamily="18" charset="0"/>
              </a:rPr>
              <a:t>)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F24C4-B2B1-4C90-8F13-78B1003F8256}"/>
              </a:ext>
            </a:extLst>
          </p:cNvPr>
          <p:cNvSpPr txBox="1"/>
          <p:nvPr/>
        </p:nvSpPr>
        <p:spPr>
          <a:xfrm>
            <a:off x="8858452" y="1640322"/>
            <a:ext cx="3248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u="sng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Use Slide-Show to watch 3D 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97CD50-B832-4374-AEF9-01BDBDB12196}"/>
              </a:ext>
            </a:extLst>
          </p:cNvPr>
          <p:cNvSpPr txBox="1"/>
          <p:nvPr/>
        </p:nvSpPr>
        <p:spPr>
          <a:xfrm>
            <a:off x="8685532" y="6253856"/>
            <a:ext cx="348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JooHyun Lee (dlee110600@gmail.com)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74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1724" y="1908160"/>
            <a:ext cx="10515600" cy="494984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Data Imbalance 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Data Imbalance on “Enhancing Dataset”	(0.1% on pixel level)	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Not easy to train ‘Enhancing’ Model	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ko-KR" altLang="en-US" sz="1200" dirty="0">
                <a:latin typeface="times" panose="02020603050405020304" pitchFamily="18" charset="0"/>
                <a:cs typeface="times" panose="02020603050405020304" pitchFamily="18" charset="0"/>
              </a:rPr>
              <a:t>→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Brain Mask for balancing data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ko-KR" altLang="en-US" sz="1200" dirty="0">
                <a:latin typeface="times" panose="02020603050405020304" pitchFamily="18" charset="0"/>
                <a:cs typeface="times" panose="02020603050405020304" pitchFamily="18" charset="0"/>
              </a:rPr>
              <a:t>→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 Use Multimodal MRI inputs</a:t>
            </a:r>
          </a:p>
          <a:p>
            <a:pPr marL="0" indent="0">
              <a:buNone/>
            </a:pP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				                                    &lt; Pill Mask &gt;                                &lt; After removing edges &gt;</a:t>
            </a:r>
          </a:p>
          <a:p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Models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- Conv vs. Astrous Conv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- Deconv vs. Upsample vs. No-Decoding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- SOTA Models</a:t>
            </a:r>
          </a:p>
          <a:p>
            <a:pPr marL="0" indent="0">
              <a:buNone/>
            </a:pPr>
            <a:endParaRPr lang="en-US" altLang="ko-KR" sz="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					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560" t="18187" r="52868" b="10467"/>
          <a:stretch/>
        </p:blipFill>
        <p:spPr>
          <a:xfrm>
            <a:off x="6367848" y="4097012"/>
            <a:ext cx="3336325" cy="18575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8452416" y="2130091"/>
            <a:ext cx="2670713" cy="1440000"/>
            <a:chOff x="8477130" y="1456643"/>
            <a:chExt cx="2670713" cy="144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7130" y="1456643"/>
              <a:ext cx="1440000" cy="14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0113" t="20632" r="16089" b="18728"/>
            <a:stretch/>
          </p:blipFill>
          <p:spPr>
            <a:xfrm>
              <a:off x="10085162" y="1740038"/>
              <a:ext cx="1062681" cy="873210"/>
            </a:xfrm>
            <a:prstGeom prst="rect">
              <a:avLst/>
            </a:prstGeom>
          </p:spPr>
        </p:pic>
        <p:sp>
          <p:nvSpPr>
            <p:cNvPr id="14" name="오른쪽 화살표 13"/>
            <p:cNvSpPr/>
            <p:nvPr/>
          </p:nvSpPr>
          <p:spPr>
            <a:xfrm>
              <a:off x="9917130" y="2089882"/>
              <a:ext cx="168032" cy="1735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48400" y="2061115"/>
            <a:ext cx="1787519" cy="1577950"/>
            <a:chOff x="6298433" y="1396743"/>
            <a:chExt cx="1787519" cy="157795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925" y="1396743"/>
              <a:ext cx="1517026" cy="828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925" y="2146693"/>
              <a:ext cx="1517027" cy="828000"/>
            </a:xfrm>
            <a:prstGeom prst="rect">
              <a:avLst/>
            </a:prstGeom>
          </p:spPr>
        </p:pic>
        <p:sp>
          <p:nvSpPr>
            <p:cNvPr id="15" name="오른쪽으로 구부러진 화살표 14"/>
            <p:cNvSpPr/>
            <p:nvPr/>
          </p:nvSpPr>
          <p:spPr>
            <a:xfrm>
              <a:off x="6298433" y="1978818"/>
              <a:ext cx="238897" cy="335749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5252D4-248B-4FEF-84CC-FD013FFDA09D}"/>
              </a:ext>
            </a:extLst>
          </p:cNvPr>
          <p:cNvSpPr/>
          <p:nvPr/>
        </p:nvSpPr>
        <p:spPr>
          <a:xfrm flipV="1">
            <a:off x="0" y="-2"/>
            <a:ext cx="12192000" cy="1293507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E3D627-0FFB-4A15-A76B-79D6E44D5058}"/>
              </a:ext>
            </a:extLst>
          </p:cNvPr>
          <p:cNvSpPr txBox="1"/>
          <p:nvPr/>
        </p:nvSpPr>
        <p:spPr>
          <a:xfrm>
            <a:off x="10482455" y="16616"/>
            <a:ext cx="1580914" cy="1184940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300" b="1" dirty="0">
                <a:solidFill>
                  <a:schemeClr val="bg1"/>
                </a:solidFill>
              </a:rPr>
              <a:t>SEOUL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NATIONAL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UNIVERSITY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0B5FFA9-82DE-4295-805E-19CACD101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7753" y="46349"/>
            <a:ext cx="1195637" cy="1200049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99D4DD7D-1BA5-4635-917E-EE46615E05D9}"/>
              </a:ext>
            </a:extLst>
          </p:cNvPr>
          <p:cNvSpPr txBox="1">
            <a:spLocks/>
          </p:cNvSpPr>
          <p:nvPr/>
        </p:nvSpPr>
        <p:spPr>
          <a:xfrm>
            <a:off x="457200" y="-16032"/>
            <a:ext cx="11734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+mn-lt"/>
                <a:cs typeface="times" panose="02020603050405020304" pitchFamily="18" charset="0"/>
              </a:rPr>
              <a:t>Discussion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8E35A3-9780-45E4-9ED0-B957BEF63EE2}"/>
              </a:ext>
            </a:extLst>
          </p:cNvPr>
          <p:cNvSpPr txBox="1"/>
          <p:nvPr/>
        </p:nvSpPr>
        <p:spPr>
          <a:xfrm>
            <a:off x="8685532" y="6253856"/>
            <a:ext cx="348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JooHyun Lee (dlee110600@gmail.com)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4F7148-7806-4357-9C39-C7F4E04A483C}"/>
              </a:ext>
            </a:extLst>
          </p:cNvPr>
          <p:cNvSpPr/>
          <p:nvPr/>
        </p:nvSpPr>
        <p:spPr>
          <a:xfrm>
            <a:off x="6324600" y="604583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&lt; Comparison with state-of-the-art semantic segmentation network 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87411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87678"/>
            <a:ext cx="10515600" cy="4351338"/>
          </a:xfrm>
        </p:spPr>
        <p:txBody>
          <a:bodyPr/>
          <a:lstStyle/>
          <a:p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Github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	Code (Pytorch) was uploaded in </a:t>
            </a: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  <a:hlinkClick r:id="rId2"/>
              </a:rPr>
              <a:t>https://github.com/JooHyun-Lee/BraTs</a:t>
            </a: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	Code (Keras) was uploaded in </a:t>
            </a: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  <a:hlinkClick r:id="rId3"/>
              </a:rPr>
              <a:t>https://github.com/JooHyun-Lee/BraTs/tree/master/keras</a:t>
            </a: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US" altLang="ko-KR" sz="1200" dirty="0"/>
              <a:t>	</a:t>
            </a:r>
          </a:p>
          <a:p>
            <a:pPr marL="0" indent="0">
              <a:buNone/>
            </a:pPr>
            <a:r>
              <a:rPr lang="en-US" altLang="ko-KR" sz="1200" dirty="0"/>
              <a:t>	(</a:t>
            </a: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Presentation, PPT File, was also uploaded)	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DDC26F-71D8-4B03-BD6A-EF35447CC309}"/>
              </a:ext>
            </a:extLst>
          </p:cNvPr>
          <p:cNvSpPr/>
          <p:nvPr/>
        </p:nvSpPr>
        <p:spPr>
          <a:xfrm flipV="1">
            <a:off x="0" y="-2"/>
            <a:ext cx="12192000" cy="1293507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6ED10-7D4A-4399-BC3F-3FB2E8A3D36E}"/>
              </a:ext>
            </a:extLst>
          </p:cNvPr>
          <p:cNvSpPr txBox="1"/>
          <p:nvPr/>
        </p:nvSpPr>
        <p:spPr>
          <a:xfrm>
            <a:off x="10482455" y="16616"/>
            <a:ext cx="1580914" cy="1184940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300" b="1" dirty="0">
                <a:solidFill>
                  <a:schemeClr val="bg1"/>
                </a:solidFill>
              </a:rPr>
              <a:t>SEOUL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NATIONAL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UNIVERSITY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009624-BA99-46B5-ABD3-21087E100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753" y="46349"/>
            <a:ext cx="1195637" cy="1200049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414CAAA-4E9C-490D-939E-F0F0CA16C772}"/>
              </a:ext>
            </a:extLst>
          </p:cNvPr>
          <p:cNvSpPr txBox="1">
            <a:spLocks/>
          </p:cNvSpPr>
          <p:nvPr/>
        </p:nvSpPr>
        <p:spPr>
          <a:xfrm>
            <a:off x="457200" y="-16032"/>
            <a:ext cx="11734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+mn-lt"/>
                <a:cs typeface="times" panose="02020603050405020304" pitchFamily="18" charset="0"/>
              </a:rPr>
              <a:t>Code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FCD590-1F01-4465-8248-E73E08A1A2B4}"/>
              </a:ext>
            </a:extLst>
          </p:cNvPr>
          <p:cNvSpPr txBox="1"/>
          <p:nvPr/>
        </p:nvSpPr>
        <p:spPr>
          <a:xfrm>
            <a:off x="8685532" y="6253856"/>
            <a:ext cx="348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JooHyun Lee (dlee110600@gmail.com)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602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[1] 	Hao Dong, Guang Yang , Fangde Liu , Yuanhan Mo , Yike Guo.:  Automatic Brain Tumor Detection and Segmentation 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Using U-Net Based Fully Convolutional Networks</a:t>
            </a:r>
          </a:p>
          <a:p>
            <a:pPr marL="0" indent="0">
              <a:buNone/>
            </a:pP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[2] 	Milletari, F., Navab, N., Ahmadi, S.-A.: V-Net: Fully Convolutional Neural Networks for Volumetric Medical Image Segmentation</a:t>
            </a:r>
            <a:endParaRPr lang="ko-KR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626946B-BF79-4006-B9C0-28B3A8895ED2}"/>
              </a:ext>
            </a:extLst>
          </p:cNvPr>
          <p:cNvSpPr/>
          <p:nvPr/>
        </p:nvSpPr>
        <p:spPr>
          <a:xfrm flipV="1">
            <a:off x="0" y="-2"/>
            <a:ext cx="12192000" cy="1293507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2BD98-903C-4189-82C4-88EA1308AA89}"/>
              </a:ext>
            </a:extLst>
          </p:cNvPr>
          <p:cNvSpPr txBox="1"/>
          <p:nvPr/>
        </p:nvSpPr>
        <p:spPr>
          <a:xfrm>
            <a:off x="10482455" y="16616"/>
            <a:ext cx="1580914" cy="1184940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300" b="1" dirty="0">
                <a:solidFill>
                  <a:schemeClr val="bg1"/>
                </a:solidFill>
              </a:rPr>
              <a:t>SEOUL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NATIONAL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UNIVERSITY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FAC847-AEC5-4E89-BE3F-57ACDAAE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753" y="46349"/>
            <a:ext cx="1195637" cy="1200049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43B0FB71-BC18-42CF-B598-E0FFA6DECF8C}"/>
              </a:ext>
            </a:extLst>
          </p:cNvPr>
          <p:cNvSpPr txBox="1">
            <a:spLocks/>
          </p:cNvSpPr>
          <p:nvPr/>
        </p:nvSpPr>
        <p:spPr>
          <a:xfrm>
            <a:off x="457200" y="-16032"/>
            <a:ext cx="11734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+mn-lt"/>
                <a:cs typeface="times" panose="02020603050405020304" pitchFamily="18" charset="0"/>
              </a:rPr>
              <a:t>References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BC5020-200F-41C8-A029-821B1A93DE48}"/>
              </a:ext>
            </a:extLst>
          </p:cNvPr>
          <p:cNvSpPr txBox="1"/>
          <p:nvPr/>
        </p:nvSpPr>
        <p:spPr>
          <a:xfrm>
            <a:off x="8685532" y="6253856"/>
            <a:ext cx="348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JooHyun Lee (dlee110600@gmail.com)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29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altLang="ko-KR" sz="1500" dirty="0">
                <a:latin typeface="times" panose="02020603050405020304" pitchFamily="18" charset="0"/>
                <a:cs typeface="times" panose="02020603050405020304" pitchFamily="18" charset="0"/>
              </a:rPr>
              <a:t>Multimodal Brain Tumor Segmentation Challenge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Challenge: 	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  <a:hlinkClick r:id="rId2"/>
              </a:rPr>
              <a:t>https://www.smir.ch/BRATS/Start2016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Data Link: 	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  <a:hlinkClick r:id="rId3"/>
              </a:rPr>
              <a:t>http://medicaldecathlon.com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500" dirty="0">
                <a:latin typeface="times" panose="02020603050405020304" pitchFamily="18" charset="0"/>
                <a:cs typeface="times" panose="02020603050405020304" pitchFamily="18" charset="0"/>
              </a:rPr>
              <a:t>Dataset: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Modality: 	Multimodal multisite MRI data (FLAIR, T1, T1c, T2)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Label: 	Background / Necrotic and Non-enhancing tumor / Edema / Enhancing tumor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Size: 	750, 4D Volumes (484 training + 266 Testing)   / (Image Size: 240×240×155×4)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Source: 	BRATS 2016 and 2017 Dataset</a:t>
            </a:r>
          </a:p>
          <a:p>
            <a:pPr marL="0" indent="0">
              <a:buNone/>
            </a:pPr>
            <a:r>
              <a:rPr lang="en-US" altLang="ko-KR" sz="15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&lt; Multimodal MRI data &gt;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895" y="4767780"/>
            <a:ext cx="5380210" cy="164297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062B461-7F23-4B8D-8438-039CB1DFC719}"/>
              </a:ext>
            </a:extLst>
          </p:cNvPr>
          <p:cNvSpPr/>
          <p:nvPr/>
        </p:nvSpPr>
        <p:spPr>
          <a:xfrm flipV="1">
            <a:off x="0" y="-2"/>
            <a:ext cx="12192000" cy="1293507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3E78D-A8A5-4A2E-B0CD-FAE9022DFA39}"/>
              </a:ext>
            </a:extLst>
          </p:cNvPr>
          <p:cNvSpPr txBox="1"/>
          <p:nvPr/>
        </p:nvSpPr>
        <p:spPr>
          <a:xfrm>
            <a:off x="10482455" y="16616"/>
            <a:ext cx="1580914" cy="1184940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300" b="1" dirty="0">
                <a:solidFill>
                  <a:schemeClr val="bg1"/>
                </a:solidFill>
              </a:rPr>
              <a:t>SEOUL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NATIONAL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UNIVERSITY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9A369B-8B1F-433D-85A8-C040A42FA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753" y="46349"/>
            <a:ext cx="1195637" cy="1200049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59966DB5-5AAF-40B1-AEAA-1709BD7D49E7}"/>
              </a:ext>
            </a:extLst>
          </p:cNvPr>
          <p:cNvSpPr txBox="1">
            <a:spLocks/>
          </p:cNvSpPr>
          <p:nvPr/>
        </p:nvSpPr>
        <p:spPr>
          <a:xfrm>
            <a:off x="457200" y="-16032"/>
            <a:ext cx="11734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+mn-lt"/>
                <a:cs typeface="times" panose="02020603050405020304" pitchFamily="18" charset="0"/>
              </a:rPr>
              <a:t>BraTs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3CB669-E99B-40A4-96EF-6776D5499BB8}"/>
              </a:ext>
            </a:extLst>
          </p:cNvPr>
          <p:cNvSpPr txBox="1"/>
          <p:nvPr/>
        </p:nvSpPr>
        <p:spPr>
          <a:xfrm>
            <a:off x="8685532" y="6253856"/>
            <a:ext cx="348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JooHyun Lee (dlee110600@gmail.com)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355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7051" y="2275536"/>
            <a:ext cx="4186881" cy="1662156"/>
          </a:xfrm>
        </p:spPr>
        <p:txBody>
          <a:bodyPr>
            <a:normAutofit/>
          </a:bodyPr>
          <a:lstStyle/>
          <a:p>
            <a:r>
              <a:rPr lang="en-US" altLang="ko-KR" sz="1600" b="1" u="sng" dirty="0">
                <a:latin typeface="times" panose="02020603050405020304" pitchFamily="18" charset="0"/>
                <a:cs typeface="times" panose="02020603050405020304" pitchFamily="18" charset="0"/>
              </a:rPr>
              <a:t>Label</a:t>
            </a:r>
          </a:p>
          <a:p>
            <a:pPr marL="0" indent="0">
              <a:buNone/>
            </a:pPr>
            <a:r>
              <a:rPr lang="en-US" altLang="ko-KR" sz="10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Label 0: 	Background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Label 1:	Necrotic and non-enhancing tumor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Label 2:	Edema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Label 3:	Enhancing Tumor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37051" y="4137295"/>
            <a:ext cx="4390767" cy="1662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u="sng" dirty="0">
                <a:latin typeface="times" panose="02020603050405020304" pitchFamily="18" charset="0"/>
                <a:cs typeface="times" panose="02020603050405020304" pitchFamily="18" charset="0"/>
              </a:rPr>
              <a:t>Target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Complete:	Label 1 + Label 2 + Label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Core:	Label 1 + Label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Enhancing:	Label 3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706629" y="3320157"/>
            <a:ext cx="3997411" cy="1436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u="sng" dirty="0">
                <a:latin typeface="times" panose="02020603050405020304" pitchFamily="18" charset="0"/>
                <a:cs typeface="times" panose="02020603050405020304" pitchFamily="18" charset="0"/>
              </a:rPr>
              <a:t>Prediction (Segmentation)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FLAIR 	</a:t>
            </a:r>
            <a:r>
              <a:rPr lang="ko-KR" altLang="en-US" sz="1200" dirty="0">
                <a:latin typeface="times" panose="02020603050405020304" pitchFamily="18" charset="0"/>
                <a:cs typeface="times" panose="02020603050405020304" pitchFamily="18" charset="0"/>
              </a:rPr>
              <a:t>→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Complete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FLAIR	</a:t>
            </a:r>
            <a:r>
              <a:rPr lang="ko-KR" altLang="en-US" sz="1200" dirty="0">
                <a:latin typeface="times" panose="02020603050405020304" pitchFamily="18" charset="0"/>
                <a:cs typeface="times" panose="02020603050405020304" pitchFamily="18" charset="0"/>
              </a:rPr>
              <a:t>→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Core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T1c 	</a:t>
            </a:r>
            <a:r>
              <a:rPr lang="ko-KR" altLang="en-US" sz="1200" dirty="0">
                <a:latin typeface="times" panose="02020603050405020304" pitchFamily="18" charset="0"/>
                <a:cs typeface="times" panose="02020603050405020304" pitchFamily="18" charset="0"/>
              </a:rPr>
              <a:t>→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Enhancing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5416891" y="3889206"/>
            <a:ext cx="996779" cy="298463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41DA57-7C0A-46BB-BFA1-809188BD87C1}"/>
              </a:ext>
            </a:extLst>
          </p:cNvPr>
          <p:cNvSpPr/>
          <p:nvPr/>
        </p:nvSpPr>
        <p:spPr>
          <a:xfrm flipV="1">
            <a:off x="0" y="-2"/>
            <a:ext cx="12192000" cy="1293507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507A3-B498-46E2-B9F9-B0A486ABEB25}"/>
              </a:ext>
            </a:extLst>
          </p:cNvPr>
          <p:cNvSpPr txBox="1"/>
          <p:nvPr/>
        </p:nvSpPr>
        <p:spPr>
          <a:xfrm>
            <a:off x="10482455" y="16616"/>
            <a:ext cx="1580914" cy="1184940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300" b="1" dirty="0">
                <a:solidFill>
                  <a:schemeClr val="bg1"/>
                </a:solidFill>
              </a:rPr>
              <a:t>SEOUL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NATIONAL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UNIVERSITY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ABFBEF-0FB8-45E0-902C-E2817C0A0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753" y="46349"/>
            <a:ext cx="1195637" cy="1200049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ADC01850-EA70-4518-9E47-977A2A4E2330}"/>
              </a:ext>
            </a:extLst>
          </p:cNvPr>
          <p:cNvSpPr txBox="1">
            <a:spLocks/>
          </p:cNvSpPr>
          <p:nvPr/>
        </p:nvSpPr>
        <p:spPr>
          <a:xfrm>
            <a:off x="457200" y="-16032"/>
            <a:ext cx="11734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+mn-lt"/>
                <a:cs typeface="times" panose="02020603050405020304" pitchFamily="18" charset="0"/>
              </a:rPr>
              <a:t>Label &amp; Target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8B937-F22E-4730-944D-A400045EE929}"/>
              </a:ext>
            </a:extLst>
          </p:cNvPr>
          <p:cNvSpPr txBox="1"/>
          <p:nvPr/>
        </p:nvSpPr>
        <p:spPr>
          <a:xfrm>
            <a:off x="8685532" y="6253856"/>
            <a:ext cx="348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JooHyun Lee (dlee110600@gmail.com)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08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64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Data Augmentation</a:t>
            </a: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	       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&lt; Original Data &gt;				             &lt; Augmented Data &gt;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36" y="2205681"/>
            <a:ext cx="5295900" cy="2133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49" y="4614477"/>
            <a:ext cx="1440000" cy="14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000" y="4614477"/>
            <a:ext cx="1440000" cy="14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436" y="4614477"/>
            <a:ext cx="1440000" cy="14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872" y="4614477"/>
            <a:ext cx="1440000" cy="14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9308" y="4614477"/>
            <a:ext cx="1440000" cy="14400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584785" y="5185245"/>
            <a:ext cx="996779" cy="298463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B4BE7C-40A2-496F-BBDE-31F5FECF2AF8}"/>
              </a:ext>
            </a:extLst>
          </p:cNvPr>
          <p:cNvSpPr/>
          <p:nvPr/>
        </p:nvSpPr>
        <p:spPr>
          <a:xfrm flipV="1">
            <a:off x="0" y="-2"/>
            <a:ext cx="12192000" cy="1293507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E4670F-BB58-4DD2-82F2-229AACA98BDC}"/>
              </a:ext>
            </a:extLst>
          </p:cNvPr>
          <p:cNvSpPr txBox="1"/>
          <p:nvPr/>
        </p:nvSpPr>
        <p:spPr>
          <a:xfrm>
            <a:off x="10482455" y="16616"/>
            <a:ext cx="1580914" cy="1184940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300" b="1" dirty="0">
                <a:solidFill>
                  <a:schemeClr val="bg1"/>
                </a:solidFill>
              </a:rPr>
              <a:t>SEOUL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NATIONAL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UNIVERSITY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B0C981-F619-4BC1-B5E5-C6EAA48AAF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7753" y="46349"/>
            <a:ext cx="1195637" cy="1200049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FC9CB355-580B-4E6A-9C59-1914F7FCEE3A}"/>
              </a:ext>
            </a:extLst>
          </p:cNvPr>
          <p:cNvSpPr txBox="1">
            <a:spLocks/>
          </p:cNvSpPr>
          <p:nvPr/>
        </p:nvSpPr>
        <p:spPr>
          <a:xfrm>
            <a:off x="457200" y="-16032"/>
            <a:ext cx="11734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+mn-lt"/>
                <a:cs typeface="times" panose="02020603050405020304" pitchFamily="18" charset="0"/>
              </a:rPr>
              <a:t>Data preprocessing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7C34C-D89A-4037-9657-30584CEBF897}"/>
              </a:ext>
            </a:extLst>
          </p:cNvPr>
          <p:cNvSpPr txBox="1"/>
          <p:nvPr/>
        </p:nvSpPr>
        <p:spPr>
          <a:xfrm>
            <a:off x="8685532" y="6253856"/>
            <a:ext cx="348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JooHyun Lee (dlee110600@gmail.com)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328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U-Net</a:t>
            </a:r>
          </a:p>
          <a:p>
            <a:pPr marL="0" indent="0">
              <a:buNone/>
            </a:pPr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 &lt; U-Net Diagram &gt;</a:t>
            </a:r>
            <a:endParaRPr lang="ko-KR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760" y="2097065"/>
            <a:ext cx="6593588" cy="40813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F0ECA5B-6DF4-4F2C-8ACE-6B6B911384A4}"/>
              </a:ext>
            </a:extLst>
          </p:cNvPr>
          <p:cNvSpPr/>
          <p:nvPr/>
        </p:nvSpPr>
        <p:spPr>
          <a:xfrm flipV="1">
            <a:off x="0" y="-2"/>
            <a:ext cx="12192000" cy="1293507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BC36F-D32A-45A8-AC03-694BF5729927}"/>
              </a:ext>
            </a:extLst>
          </p:cNvPr>
          <p:cNvSpPr txBox="1"/>
          <p:nvPr/>
        </p:nvSpPr>
        <p:spPr>
          <a:xfrm>
            <a:off x="10482455" y="16616"/>
            <a:ext cx="1580914" cy="1184940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300" b="1" dirty="0">
                <a:solidFill>
                  <a:schemeClr val="bg1"/>
                </a:solidFill>
              </a:rPr>
              <a:t>SEOUL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NATIONAL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UNIVERSITY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B1F8F1-7D03-41CB-972A-594B28EFA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753" y="46349"/>
            <a:ext cx="1195637" cy="1200049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7CCF528C-6E2A-49DB-B7D5-2FB498D1827B}"/>
              </a:ext>
            </a:extLst>
          </p:cNvPr>
          <p:cNvSpPr txBox="1">
            <a:spLocks/>
          </p:cNvSpPr>
          <p:nvPr/>
        </p:nvSpPr>
        <p:spPr>
          <a:xfrm>
            <a:off x="457200" y="-16032"/>
            <a:ext cx="11734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+mn-lt"/>
                <a:cs typeface="times" panose="02020603050405020304" pitchFamily="18" charset="0"/>
              </a:rPr>
              <a:t>Models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25378E-F077-47BC-9C08-E9174C0D6856}"/>
              </a:ext>
            </a:extLst>
          </p:cNvPr>
          <p:cNvSpPr txBox="1"/>
          <p:nvPr/>
        </p:nvSpPr>
        <p:spPr>
          <a:xfrm>
            <a:off x="8685532" y="6253856"/>
            <a:ext cx="348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JooHyun Lee (dlee110600@gmail.com)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183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Loss:</a:t>
            </a:r>
            <a:r>
              <a:rPr lang="en-US" altLang="ko-KR" sz="1300" dirty="0">
                <a:latin typeface="times" panose="02020603050405020304" pitchFamily="18" charset="0"/>
                <a:cs typeface="times" panose="02020603050405020304" pitchFamily="18" charset="0"/>
              </a:rPr>
              <a:t>		Dice Coefficient</a:t>
            </a:r>
            <a:r>
              <a:rPr lang="en-US" altLang="ko-KR" sz="1500" dirty="0">
                <a:latin typeface="times" panose="02020603050405020304" pitchFamily="18" charset="0"/>
                <a:cs typeface="times" panose="02020603050405020304" pitchFamily="18" charset="0"/>
              </a:rPr>
              <a:t>				</a:t>
            </a:r>
          </a:p>
          <a:p>
            <a:pPr marL="0" indent="0">
              <a:buNone/>
            </a:pPr>
            <a:r>
              <a:rPr lang="en-US" altLang="ko-KR" sz="1000" dirty="0">
                <a:latin typeface="times" panose="02020603050405020304" pitchFamily="18" charset="0"/>
                <a:cs typeface="times" panose="02020603050405020304" pitchFamily="18" charset="0"/>
              </a:rPr>
              <a:t>		</a:t>
            </a:r>
          </a:p>
          <a:p>
            <a:pPr marL="0" indent="0">
              <a:buNone/>
            </a:pPr>
            <a:r>
              <a:rPr lang="en-US" altLang="ko-KR" sz="1000" dirty="0">
                <a:latin typeface="times" panose="02020603050405020304" pitchFamily="18" charset="0"/>
                <a:cs typeface="times" panose="02020603050405020304" pitchFamily="18" charset="0"/>
              </a:rPr>
              <a:t>		The dice coefficient D between two binary volumes can be written as </a:t>
            </a:r>
            <a:r>
              <a:rPr lang="en-US" altLang="ko-KR" sz="15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endParaRPr lang="en-US" altLang="ko-KR" sz="1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000" dirty="0">
                <a:latin typeface="times" panose="02020603050405020304" pitchFamily="18" charset="0"/>
                <a:cs typeface="times" panose="02020603050405020304" pitchFamily="18" charset="0"/>
              </a:rPr>
              <a:t>		where the sums run over the N voxels, of the predicted binary segmentation volume pi ∈ P and the ground truth binary volume gi ∈ G.</a:t>
            </a: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Optimizer:</a:t>
            </a:r>
            <a:r>
              <a:rPr lang="en-US" altLang="ko-KR" sz="1300" dirty="0">
                <a:latin typeface="times" panose="02020603050405020304" pitchFamily="18" charset="0"/>
                <a:cs typeface="times" panose="02020603050405020304" pitchFamily="18" charset="0"/>
              </a:rPr>
              <a:t>	Adam (learning rate=0.0001)</a:t>
            </a:r>
          </a:p>
          <a:p>
            <a:pPr marL="0" indent="0">
              <a:buNone/>
            </a:pPr>
            <a:endParaRPr lang="en-US" altLang="ko-KR" sz="13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Train:</a:t>
            </a:r>
            <a:r>
              <a:rPr lang="en-US" altLang="ko-KR" sz="1300" dirty="0">
                <a:latin typeface="times" panose="02020603050405020304" pitchFamily="18" charset="0"/>
                <a:cs typeface="times" panose="02020603050405020304" pitchFamily="18" charset="0"/>
              </a:rPr>
              <a:t>		5 - Cross Validation</a:t>
            </a:r>
          </a:p>
          <a:p>
            <a:pPr marL="0" indent="0">
              <a:buNone/>
            </a:pPr>
            <a:endParaRPr lang="en-US" altLang="ko-KR" sz="13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Initialization:</a:t>
            </a:r>
            <a:r>
              <a:rPr lang="en-US" altLang="ko-KR" sz="1300" dirty="0">
                <a:latin typeface="times" panose="02020603050405020304" pitchFamily="18" charset="0"/>
                <a:cs typeface="times" panose="02020603050405020304" pitchFamily="18" charset="0"/>
              </a:rPr>
              <a:t>	Weights:  	Normal Distribution (mean: 0, standard deviation: 0.01)</a:t>
            </a:r>
          </a:p>
          <a:p>
            <a:pPr marL="0" indent="0">
              <a:buNone/>
            </a:pPr>
            <a:r>
              <a:rPr lang="en-US" altLang="ko-KR" sz="1300" dirty="0">
                <a:latin typeface="times" panose="02020603050405020304" pitchFamily="18" charset="0"/>
                <a:cs typeface="times" panose="02020603050405020304" pitchFamily="18" charset="0"/>
              </a:rPr>
              <a:t>		Biases:	Initialized as 0</a:t>
            </a:r>
          </a:p>
          <a:p>
            <a:pPr marL="0" indent="0">
              <a:buNone/>
            </a:pPr>
            <a:endParaRPr lang="en-US" altLang="ko-KR" sz="13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Device:</a:t>
            </a:r>
            <a:r>
              <a:rPr lang="en-US" altLang="ko-KR" sz="1300" dirty="0">
                <a:latin typeface="times" panose="02020603050405020304" pitchFamily="18" charset="0"/>
                <a:cs typeface="times" panose="02020603050405020304" pitchFamily="18" charset="0"/>
              </a:rPr>
              <a:t>		GTX 1080 Ti  4 ways +  Intel i7-7700K</a:t>
            </a:r>
          </a:p>
          <a:p>
            <a:endParaRPr lang="en-US" altLang="ko-KR" sz="13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altLang="ko-KR" sz="13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98" y="2202935"/>
            <a:ext cx="1537642" cy="6211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0" y="6232251"/>
            <a:ext cx="7422869" cy="3613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0453"/>
          <a:stretch/>
        </p:blipFill>
        <p:spPr>
          <a:xfrm>
            <a:off x="4089797" y="1736210"/>
            <a:ext cx="1522938" cy="4667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2F6DD1C-AC60-4209-920C-B5EABAE05409}"/>
              </a:ext>
            </a:extLst>
          </p:cNvPr>
          <p:cNvSpPr/>
          <p:nvPr/>
        </p:nvSpPr>
        <p:spPr>
          <a:xfrm flipV="1">
            <a:off x="0" y="-2"/>
            <a:ext cx="12192000" cy="1293507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C7B07C-E076-4096-A719-236A36190638}"/>
              </a:ext>
            </a:extLst>
          </p:cNvPr>
          <p:cNvSpPr txBox="1"/>
          <p:nvPr/>
        </p:nvSpPr>
        <p:spPr>
          <a:xfrm>
            <a:off x="10482455" y="16616"/>
            <a:ext cx="1580914" cy="1184940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300" b="1" dirty="0">
                <a:solidFill>
                  <a:schemeClr val="bg1"/>
                </a:solidFill>
              </a:rPr>
              <a:t>SEOUL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NATIONAL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UNIVERSITY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5B23C5-B9DD-4FDE-BC39-B745C56E7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753" y="46349"/>
            <a:ext cx="1195637" cy="1200049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B70BEB3B-AB89-4C14-BE69-6AE81CCFBE82}"/>
              </a:ext>
            </a:extLst>
          </p:cNvPr>
          <p:cNvSpPr txBox="1">
            <a:spLocks/>
          </p:cNvSpPr>
          <p:nvPr/>
        </p:nvSpPr>
        <p:spPr>
          <a:xfrm>
            <a:off x="457200" y="-16032"/>
            <a:ext cx="11734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+mn-lt"/>
                <a:cs typeface="times" panose="02020603050405020304" pitchFamily="18" charset="0"/>
              </a:rPr>
              <a:t>Train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59C66D-12F6-46DB-8D2F-0C695AC3744C}"/>
              </a:ext>
            </a:extLst>
          </p:cNvPr>
          <p:cNvSpPr txBox="1"/>
          <p:nvPr/>
        </p:nvSpPr>
        <p:spPr>
          <a:xfrm>
            <a:off x="8685532" y="6253856"/>
            <a:ext cx="348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JooHyun Lee (dlee110600@gmail.com)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55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838200" y="1776196"/>
            <a:ext cx="10515600" cy="5011781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Data Imbalance Solution</a:t>
            </a:r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i="1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altLang="ko-KR" sz="1400" i="1" dirty="0">
                <a:latin typeface="times" panose="02020603050405020304" pitchFamily="18" charset="0"/>
                <a:cs typeface="times" panose="02020603050405020304" pitchFamily="18" charset="0"/>
              </a:rPr>
              <a:t>	Problem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	Dataset ratio (pixel-level) 	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	1)   Normal 	         ( &gt; 98.5% )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	2)   Abnormal        ( &lt; 1.5%)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	In spite of using ‘Dice Coefficient Loss’,  it was </a:t>
            </a:r>
            <a:r>
              <a:rPr lang="en-US" altLang="ko-KR" sz="1400" b="1" i="1" u="sng" dirty="0">
                <a:latin typeface="times" panose="02020603050405020304" pitchFamily="18" charset="0"/>
                <a:cs typeface="times" panose="02020603050405020304" pitchFamily="18" charset="0"/>
              </a:rPr>
              <a:t>impossible to train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 using whole dataset without any tricks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i="1" dirty="0">
                <a:latin typeface="times" panose="02020603050405020304" pitchFamily="18" charset="0"/>
                <a:cs typeface="times" panose="02020603050405020304" pitchFamily="18" charset="0"/>
              </a:rPr>
              <a:t>Solution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	30% Image slides ( Abnormal pixel ratio &gt; 5% )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	70% Image slides ( Abnormal pixel ratio &lt; 5% 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60FEA1-2181-4D3F-A2F5-9DE89C64A3DA}"/>
              </a:ext>
            </a:extLst>
          </p:cNvPr>
          <p:cNvSpPr/>
          <p:nvPr/>
        </p:nvSpPr>
        <p:spPr>
          <a:xfrm flipV="1">
            <a:off x="0" y="-2"/>
            <a:ext cx="12192000" cy="1293507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C32499-0EAF-43BC-BF55-36E24B832FC9}"/>
              </a:ext>
            </a:extLst>
          </p:cNvPr>
          <p:cNvSpPr txBox="1"/>
          <p:nvPr/>
        </p:nvSpPr>
        <p:spPr>
          <a:xfrm>
            <a:off x="10482455" y="16616"/>
            <a:ext cx="1580914" cy="1184940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300" b="1" dirty="0">
                <a:solidFill>
                  <a:schemeClr val="bg1"/>
                </a:solidFill>
              </a:rPr>
              <a:t>SEOUL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NATIONAL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UNIVERSITY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6F4971-3348-4B69-839F-F3F59C638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753" y="46349"/>
            <a:ext cx="1195637" cy="1200049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D6C5CD61-5594-4E5F-A385-D232A6A879D8}"/>
              </a:ext>
            </a:extLst>
          </p:cNvPr>
          <p:cNvSpPr txBox="1">
            <a:spLocks/>
          </p:cNvSpPr>
          <p:nvPr/>
        </p:nvSpPr>
        <p:spPr>
          <a:xfrm>
            <a:off x="457200" y="-16032"/>
            <a:ext cx="11734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+mn-lt"/>
                <a:cs typeface="times" panose="02020603050405020304" pitchFamily="18" charset="0"/>
              </a:rPr>
              <a:t>Tricks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580605-D74F-459F-B97F-E8337A0A729E}"/>
              </a:ext>
            </a:extLst>
          </p:cNvPr>
          <p:cNvSpPr txBox="1"/>
          <p:nvPr/>
        </p:nvSpPr>
        <p:spPr>
          <a:xfrm>
            <a:off x="8685532" y="6253856"/>
            <a:ext cx="348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JooHyun Lee (dlee110600@gmail.com)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661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5878"/>
          </a:xfrm>
        </p:spPr>
        <p:txBody>
          <a:bodyPr/>
          <a:lstStyle/>
          <a:p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Noise Reduction</a:t>
            </a:r>
          </a:p>
          <a:p>
            <a:pPr marL="0" indent="0">
              <a:buNone/>
            </a:pPr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US" altLang="ko-KR" sz="2000" i="1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600" i="1" dirty="0">
                <a:latin typeface="times" panose="02020603050405020304" pitchFamily="18" charset="0"/>
                <a:cs typeface="times" panose="02020603050405020304" pitchFamily="18" charset="0"/>
              </a:rPr>
              <a:t>Erosion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br>
              <a:rPr lang="en-US" altLang="ko-KR" sz="1400" dirty="0"/>
            </a:b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     		                                                                          &lt; Original Image &gt;                      &lt; After Erosion &gt;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410"/>
          <a:stretch/>
        </p:blipFill>
        <p:spPr>
          <a:xfrm>
            <a:off x="2616960" y="2834373"/>
            <a:ext cx="3310779" cy="32575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14892"/>
          <a:stretch/>
        </p:blipFill>
        <p:spPr>
          <a:xfrm>
            <a:off x="6837406" y="3398971"/>
            <a:ext cx="1638300" cy="15726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40116" b="2998"/>
          <a:stretch/>
        </p:blipFill>
        <p:spPr>
          <a:xfrm>
            <a:off x="9116198" y="3476843"/>
            <a:ext cx="1597110" cy="147830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648FE75-B613-4AF7-8733-98EC1DB9B2DE}"/>
              </a:ext>
            </a:extLst>
          </p:cNvPr>
          <p:cNvSpPr/>
          <p:nvPr/>
        </p:nvSpPr>
        <p:spPr>
          <a:xfrm flipV="1">
            <a:off x="0" y="-2"/>
            <a:ext cx="12192000" cy="1293507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564DE-6D9B-4D7D-ADAA-37F7DBC162AD}"/>
              </a:ext>
            </a:extLst>
          </p:cNvPr>
          <p:cNvSpPr txBox="1"/>
          <p:nvPr/>
        </p:nvSpPr>
        <p:spPr>
          <a:xfrm>
            <a:off x="10482455" y="16616"/>
            <a:ext cx="1580914" cy="1184940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300" b="1" dirty="0">
                <a:solidFill>
                  <a:schemeClr val="bg1"/>
                </a:solidFill>
              </a:rPr>
              <a:t>SEOUL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NATIONAL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UNIVERSITY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9485E3F-EA86-4E1B-9FE0-0349FBACF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753" y="46349"/>
            <a:ext cx="1195637" cy="1200049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FED325F5-EA6D-475C-94C1-CB04D24EA2E5}"/>
              </a:ext>
            </a:extLst>
          </p:cNvPr>
          <p:cNvSpPr txBox="1">
            <a:spLocks/>
          </p:cNvSpPr>
          <p:nvPr/>
        </p:nvSpPr>
        <p:spPr>
          <a:xfrm>
            <a:off x="457200" y="-16032"/>
            <a:ext cx="11734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+mn-lt"/>
                <a:cs typeface="times" panose="02020603050405020304" pitchFamily="18" charset="0"/>
              </a:rPr>
              <a:t>Tricks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5C303A-D4F8-4EBE-BDCC-4833404A4BB7}"/>
              </a:ext>
            </a:extLst>
          </p:cNvPr>
          <p:cNvSpPr txBox="1"/>
          <p:nvPr/>
        </p:nvSpPr>
        <p:spPr>
          <a:xfrm>
            <a:off x="8685532" y="6253856"/>
            <a:ext cx="348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JooHyun Lee (dlee110600@gmail.com)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17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18873"/>
          </a:xfrm>
        </p:spPr>
        <p:txBody>
          <a:bodyPr/>
          <a:lstStyle/>
          <a:p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Threshold Tuning</a:t>
            </a: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600" i="1" dirty="0">
                <a:latin typeface="times" panose="02020603050405020304" pitchFamily="18" charset="0"/>
                <a:cs typeface="times" panose="02020603050405020304" pitchFamily="18" charset="0"/>
              </a:rPr>
              <a:t>Recall vs. Precision</a:t>
            </a: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1. Maximization Recall (Threshold </a:t>
            </a:r>
            <a:r>
              <a:rPr lang="ko-KR" altLang="en-US" sz="1400" dirty="0">
                <a:latin typeface="times" panose="02020603050405020304" pitchFamily="18" charset="0"/>
                <a:cs typeface="times" panose="02020603050405020304" pitchFamily="18" charset="0"/>
              </a:rPr>
              <a:t>↓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)	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	ex) HIV Home Testing Kit  (Recall 99.9%)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					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2. Maximization Precision (Threshold </a:t>
            </a:r>
            <a:r>
              <a:rPr lang="ko-KR" altLang="en-US" sz="1400" dirty="0">
                <a:latin typeface="times" panose="02020603050405020304" pitchFamily="18" charset="0"/>
                <a:cs typeface="times" panose="02020603050405020304" pitchFamily="18" charset="0"/>
              </a:rPr>
              <a:t>↑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	ex) Criminal Detection Camera	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                                             				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15946" b="5206"/>
          <a:stretch/>
        </p:blipFill>
        <p:spPr>
          <a:xfrm>
            <a:off x="6223901" y="1762491"/>
            <a:ext cx="3841494" cy="13510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4379" t="4807" b="3911"/>
          <a:stretch/>
        </p:blipFill>
        <p:spPr>
          <a:xfrm>
            <a:off x="6223901" y="3744504"/>
            <a:ext cx="3886072" cy="21171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EBFAFDE-9798-4F6A-8179-0E6B74769BAD}"/>
              </a:ext>
            </a:extLst>
          </p:cNvPr>
          <p:cNvSpPr/>
          <p:nvPr/>
        </p:nvSpPr>
        <p:spPr>
          <a:xfrm flipV="1">
            <a:off x="0" y="-2"/>
            <a:ext cx="12192000" cy="1293507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1F5BD-A11F-4C79-A900-196E17C0464A}"/>
              </a:ext>
            </a:extLst>
          </p:cNvPr>
          <p:cNvSpPr txBox="1"/>
          <p:nvPr/>
        </p:nvSpPr>
        <p:spPr>
          <a:xfrm>
            <a:off x="10482455" y="16616"/>
            <a:ext cx="1580914" cy="1184940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300" b="1" dirty="0">
                <a:solidFill>
                  <a:schemeClr val="bg1"/>
                </a:solidFill>
              </a:rPr>
              <a:t>SEOUL</a:t>
            </a:r>
          </a:p>
          <a:p>
            <a:r>
              <a:rPr lang="en-US" altLang="ko-KR" sz="2000" dirty="0">
                <a:solidFill>
                  <a:schemeClr val="bg1"/>
                </a:solidFill>
              </a:rPr>
              <a:t>NATIONAL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UNIVERSITY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4F56D6-2BF9-424D-B76E-42D119148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753" y="46349"/>
            <a:ext cx="1195637" cy="1200049"/>
          </a:xfrm>
          <a:prstGeom prst="rect">
            <a:avLst/>
          </a:prstGeom>
          <a:solidFill>
            <a:srgbClr val="193888"/>
          </a:solidFill>
          <a:ln>
            <a:solidFill>
              <a:srgbClr val="193888"/>
            </a:solidFill>
          </a:ln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5149E9AC-FC7F-4989-BD05-67C266A71C4D}"/>
              </a:ext>
            </a:extLst>
          </p:cNvPr>
          <p:cNvSpPr txBox="1">
            <a:spLocks/>
          </p:cNvSpPr>
          <p:nvPr/>
        </p:nvSpPr>
        <p:spPr>
          <a:xfrm>
            <a:off x="457200" y="-16032"/>
            <a:ext cx="11734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+mn-lt"/>
                <a:cs typeface="times" panose="02020603050405020304" pitchFamily="18" charset="0"/>
              </a:rPr>
              <a:t>Tricks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962C2B-4596-4609-8805-CBFABBB4F24C}"/>
              </a:ext>
            </a:extLst>
          </p:cNvPr>
          <p:cNvSpPr txBox="1"/>
          <p:nvPr/>
        </p:nvSpPr>
        <p:spPr>
          <a:xfrm>
            <a:off x="8685532" y="6253856"/>
            <a:ext cx="3488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algn="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anose="02020603050405020304" pitchFamily="18" charset="0"/>
                <a:cs typeface="times" panose="02020603050405020304" pitchFamily="18" charset="0"/>
              </a:rPr>
              <a:t>JooHyun Lee (dlee110600@gmail.com)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14E60D-D3D7-48B9-BE93-2A0CA0120977}"/>
              </a:ext>
            </a:extLst>
          </p:cNvPr>
          <p:cNvSpPr/>
          <p:nvPr/>
        </p:nvSpPr>
        <p:spPr>
          <a:xfrm>
            <a:off x="7085640" y="3244334"/>
            <a:ext cx="21180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&lt; HIV Home Testing Kit &gt;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1EFB6F-E904-4FC1-ADFF-4233DD615B40}"/>
              </a:ext>
            </a:extLst>
          </p:cNvPr>
          <p:cNvSpPr/>
          <p:nvPr/>
        </p:nvSpPr>
        <p:spPr>
          <a:xfrm>
            <a:off x="6943503" y="5963324"/>
            <a:ext cx="25074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 &lt; Criminal Detection Camera 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71750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1150</Words>
  <Application>Microsoft Office PowerPoint</Application>
  <PresentationFormat>와이드스크린</PresentationFormat>
  <Paragraphs>351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times</vt:lpstr>
      <vt:lpstr>Office 테마</vt:lpstr>
      <vt:lpstr>Brain Tumor Segmentation (BraTs)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Brain Tumor Detection and Segmentation   Using U-Net Based Fully Convolutional Networks</dc:title>
  <dc:creator>User</dc:creator>
  <cp:lastModifiedBy>list_snu</cp:lastModifiedBy>
  <cp:revision>145</cp:revision>
  <dcterms:created xsi:type="dcterms:W3CDTF">2018-09-22T07:37:37Z</dcterms:created>
  <dcterms:modified xsi:type="dcterms:W3CDTF">2020-04-08T08:00:07Z</dcterms:modified>
</cp:coreProperties>
</file>